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2" r:id="rId2"/>
    <p:sldId id="294" r:id="rId3"/>
    <p:sldId id="29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8" r:id="rId32"/>
    <p:sldId id="289" r:id="rId33"/>
    <p:sldId id="300" r:id="rId34"/>
    <p:sldId id="301" r:id="rId35"/>
    <p:sldId id="302" r:id="rId36"/>
    <p:sldId id="308" r:id="rId37"/>
    <p:sldId id="309" r:id="rId38"/>
    <p:sldId id="30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17" autoAdjust="0"/>
  </p:normalViewPr>
  <p:slideViewPr>
    <p:cSldViewPr snapToGrid="0">
      <p:cViewPr varScale="1">
        <p:scale>
          <a:sx n="97" d="100"/>
          <a:sy n="97" d="100"/>
        </p:scale>
        <p:origin x="2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6DA59EAD-ADF0-43CB-B937-52B0F0D92667}" type="datetimeFigureOut">
              <a:rPr lang="en-US" altLang="en-US"/>
              <a:pPr/>
              <a:t>6/24/2016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C79A83E-C01A-4E72-A39C-EA615C33098E}" type="slidenum">
              <a:rPr lang="en-US" altLang="en-US"/>
              <a:pPr/>
              <a:t>‹#›</a:t>
            </a:fld>
            <a:endParaRPr lang="en-US" altLang="en-US"/>
          </a:p>
        </p:txBody>
      </p:sp>
    </p:spTree>
    <p:extLst>
      <p:ext uri="{BB962C8B-B14F-4D97-AF65-F5344CB8AC3E}">
        <p14:creationId xmlns:p14="http://schemas.microsoft.com/office/powerpoint/2010/main" val="688740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Information on all (regardless of degree) AAMC faculty from 1980 to 2015 use AAMC data provided by Hershel Alexander on 15 June 2016.  Information on all </a:t>
            </a:r>
            <a:r>
              <a:rPr lang="en-US" altLang="en-US" baseline="0" dirty="0" smtClean="0"/>
              <a:t>NIH RPG Principal Investigators was provided by Cassandra Spears and Robert Moore of the NIH </a:t>
            </a:r>
            <a:r>
              <a:rPr lang="en-US" altLang="en-US" dirty="0" smtClean="0"/>
              <a:t>Division of Statistical Analysis and Reporting, Office of Extramural</a:t>
            </a:r>
            <a:r>
              <a:rPr lang="en-US" altLang="en-US" baseline="0" dirty="0" smtClean="0"/>
              <a:t> Research</a:t>
            </a:r>
            <a:endParaRPr lang="en-US" altLang="en-US" dirty="0" smtClean="0"/>
          </a:p>
          <a:p>
            <a:pPr eaLnBrk="1" hangingPunct="1">
              <a:spcBef>
                <a:spcPct val="0"/>
              </a:spcBef>
            </a:pPr>
            <a:r>
              <a:rPr lang="en-US" altLang="en-US" baseline="0" dirty="0" smtClean="0"/>
              <a:t>on 15 June 2016 (data file 191-16)</a:t>
            </a:r>
          </a:p>
          <a:p>
            <a:pPr eaLnBrk="1" hangingPunct="1">
              <a:spcBef>
                <a:spcPct val="0"/>
              </a:spcBef>
            </a:pPr>
            <a:endParaRPr lang="en-US" altLang="en-US" baseline="0" dirty="0" smtClean="0"/>
          </a:p>
          <a:p>
            <a:pPr eaLnBrk="1" hangingPunct="1">
              <a:spcBef>
                <a:spcPct val="0"/>
              </a:spcBef>
            </a:pPr>
            <a:r>
              <a:rPr lang="en-US" altLang="en-US" baseline="0" dirty="0" smtClean="0"/>
              <a:t>Data assembled and processed by Walter Schaffer, Division of Biomedical Research Workforce, Office of Extramural Programs, Office of Extramural Research, NIH</a:t>
            </a:r>
            <a:endParaRPr lang="en-US" altLang="en-US" dirty="0" smtClean="0"/>
          </a:p>
          <a:p>
            <a:pPr eaLnBrk="1" hangingPunct="1">
              <a:spcBef>
                <a:spcPct val="0"/>
              </a:spcBef>
            </a:pPr>
            <a:endParaRPr lang="en-US" altLang="en-US" dirty="0" smtClean="0"/>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mn-lt"/>
                <a:ea typeface="MS PGothic" panose="020B0600070205080204" pitchFamily="34" charset="-128"/>
                <a:cs typeface="+mn-cs"/>
              </a:rPr>
              <a:t>Excludes awards made from American Recovery and Reinvestment Act of 2009 (ARRA). Research Project Grants (RPG) are based on FY 2015 RPG definition and include activity codes R00, R01, R03, R15, R21, R22, R23, R29, R33, R34, R35, R36, R37, R55, R56, RC1, RC2, RC3, RC4, RF1, RL1, RL2, RL9,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mn-lt"/>
                <a:ea typeface="MS PGothic" panose="020B0600070205080204" pitchFamily="34" charset="-128"/>
                <a:cs typeface="+mn-cs"/>
              </a:rPr>
              <a:t>P01, P42, PN1, PM1, RM1, UA5, UC1, UC2, UC3, UC4, UC7, UF1, UG3, UH2, UH3, UH5, UM1, UM2, U01, U19, U34, DP1, DP2, DP3, DP4, and DP5. The RL5 activity code was formerly classified as a RPG but was reclassified as Other Research in fiscal year 2015. </a:t>
            </a:r>
            <a:endParaRPr lang="en-US" altLang="en-US" dirty="0" smtClean="0">
              <a:solidFill>
                <a:srgbClr val="000000"/>
              </a:solidFill>
            </a:endParaRPr>
          </a:p>
          <a:p>
            <a:pPr eaLnBrk="1" hangingPunct="1">
              <a:spcBef>
                <a:spcPct val="0"/>
              </a:spcBef>
            </a:pPr>
            <a:endParaRPr lang="en-US" altLang="en-US" dirty="0" smtClean="0"/>
          </a:p>
          <a:p>
            <a:pPr eaLnBrk="1" hangingPunct="1">
              <a:spcBef>
                <a:spcPct val="0"/>
              </a:spcBef>
            </a:pPr>
            <a:endParaRPr lang="en-US" altLang="en-US" dirty="0"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0754CAA-6D7F-4EFD-B57E-840D638BDF12}"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83962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0136CA6-A716-4A4A-9DBB-1BCF1CFDDAE0}"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40566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5ABB85D-4FB3-4E95-9E52-B1C9535A64E1}"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288923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D49CF48-DA6A-4EA0-94B7-A471BD94F794}"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Tree>
    <p:extLst>
      <p:ext uri="{BB962C8B-B14F-4D97-AF65-F5344CB8AC3E}">
        <p14:creationId xmlns:p14="http://schemas.microsoft.com/office/powerpoint/2010/main" val="121962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C5269F5-F5A1-46FB-B3F4-E834DBEADDED}"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73674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5068E64-E3F2-430E-AF3D-32D645B6365D}" type="slidenum">
              <a:rPr lang="en-US" altLang="en-US" sz="1200">
                <a:latin typeface="Calibri" panose="020F0502020204030204" pitchFamily="34" charset="0"/>
              </a:rPr>
              <a:pPr eaLnBrk="1" hangingPunct="1"/>
              <a:t>14</a:t>
            </a:fld>
            <a:endParaRPr lang="en-US" altLang="en-US" sz="1200">
              <a:latin typeface="Calibri" panose="020F0502020204030204" pitchFamily="34" charset="0"/>
            </a:endParaRPr>
          </a:p>
        </p:txBody>
      </p:sp>
    </p:spTree>
    <p:extLst>
      <p:ext uri="{BB962C8B-B14F-4D97-AF65-F5344CB8AC3E}">
        <p14:creationId xmlns:p14="http://schemas.microsoft.com/office/powerpoint/2010/main" val="32270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1E612C8-7F18-45BA-9645-3CA9C5A09E01}" type="slidenum">
              <a:rPr lang="en-US" altLang="en-US" sz="1200">
                <a:latin typeface="Calibri" panose="020F0502020204030204" pitchFamily="34" charset="0"/>
              </a:rPr>
              <a:pPr eaLnBrk="1" hangingPunct="1"/>
              <a:t>15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963768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90EDFC-75CD-4051-8851-77FFD62223F7}"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99981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D2DF7AF-BFD2-4A67-86A5-AD1D4E5810B5}"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19433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48F3D95-9133-4754-8D78-95967A62E37B}" type="slidenum">
              <a:rPr lang="en-US" altLang="en-US" sz="1200">
                <a:latin typeface="Calibri" panose="020F0502020204030204" pitchFamily="34" charset="0"/>
              </a:rPr>
              <a:pPr eaLnBrk="1" hangingPunct="1"/>
              <a:t>18</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7614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4E5B980-47AD-4ECA-884D-24E6F69B8B1B}" type="slidenum">
              <a:rPr lang="en-US" altLang="en-US" sz="1200">
                <a:latin typeface="Calibri" panose="020F0502020204030204" pitchFamily="34" charset="0"/>
              </a:rPr>
              <a:pPr eaLnBrk="1" hangingPunct="1"/>
              <a:t>19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2187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110BD34-F7F0-4FCA-A2A3-0802ECD1516D}"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Tree>
    <p:extLst>
      <p:ext uri="{BB962C8B-B14F-4D97-AF65-F5344CB8AC3E}">
        <p14:creationId xmlns:p14="http://schemas.microsoft.com/office/powerpoint/2010/main" val="155129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A687EE0-3AF9-4428-86B4-09E0FD84B37A}" type="slidenum">
              <a:rPr lang="en-US" altLang="en-US" sz="1200">
                <a:latin typeface="Calibri" panose="020F0502020204030204" pitchFamily="34" charset="0"/>
              </a:rPr>
              <a:pPr eaLnBrk="1" hangingPunct="1"/>
              <a:t>20</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66433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E2DBD36-5D20-4965-B0BF-5C2BA145984B}" type="slidenum">
              <a:rPr lang="en-US" altLang="en-US" sz="1200">
                <a:latin typeface="Calibri" panose="020F0502020204030204" pitchFamily="34" charset="0"/>
              </a:rPr>
              <a:pPr eaLnBrk="1" hangingPunct="1"/>
              <a:t>21</a:t>
            </a:fld>
            <a:endParaRPr lang="en-US" altLang="en-US" sz="1200">
              <a:latin typeface="Calibri" panose="020F0502020204030204" pitchFamily="34" charset="0"/>
            </a:endParaRPr>
          </a:p>
        </p:txBody>
      </p:sp>
    </p:spTree>
    <p:extLst>
      <p:ext uri="{BB962C8B-B14F-4D97-AF65-F5344CB8AC3E}">
        <p14:creationId xmlns:p14="http://schemas.microsoft.com/office/powerpoint/2010/main" val="2442988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807CE0C-4569-48F5-B258-A33A955BB806}" type="slidenum">
              <a:rPr lang="en-US" altLang="en-US" sz="1200">
                <a:latin typeface="Calibri" panose="020F0502020204030204" pitchFamily="34" charset="0"/>
              </a:rPr>
              <a:pPr eaLnBrk="1" hangingPunct="1"/>
              <a:t>22</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95794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0C5FE6E-42A7-43FC-9AB4-61567F1A4A03}" type="slidenum">
              <a:rPr lang="en-US" altLang="en-US" sz="1200">
                <a:latin typeface="Calibri" panose="020F0502020204030204" pitchFamily="34" charset="0"/>
              </a:rPr>
              <a:pPr eaLnBrk="1" hangingPunct="1"/>
              <a:t>23</a:t>
            </a:fld>
            <a:endParaRPr lang="en-US" altLang="en-US" sz="1200">
              <a:latin typeface="Calibri" panose="020F0502020204030204" pitchFamily="34" charset="0"/>
            </a:endParaRPr>
          </a:p>
        </p:txBody>
      </p:sp>
    </p:spTree>
    <p:extLst>
      <p:ext uri="{BB962C8B-B14F-4D97-AF65-F5344CB8AC3E}">
        <p14:creationId xmlns:p14="http://schemas.microsoft.com/office/powerpoint/2010/main" val="797811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22712F4-4247-4609-BA24-9587E7002279}" type="slidenum">
              <a:rPr lang="en-US" altLang="en-US" sz="1200">
                <a:latin typeface="Calibri" panose="020F0502020204030204" pitchFamily="34" charset="0"/>
              </a:rPr>
              <a:pPr eaLnBrk="1" hangingPunct="1"/>
              <a:t>24</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53083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C591468-37DC-4192-8EE2-9103D28FC77A}" type="slidenum">
              <a:rPr lang="en-US" altLang="en-US" sz="1200">
                <a:latin typeface="Calibri" panose="020F0502020204030204" pitchFamily="34" charset="0"/>
              </a:rPr>
              <a:pPr eaLnBrk="1" hangingPunct="1"/>
              <a:t>25</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5521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3FCF75C-13B8-4622-A719-4B4240C2B84D}" type="slidenum">
              <a:rPr lang="en-US" altLang="en-US" sz="1200">
                <a:latin typeface="Calibri" panose="020F0502020204030204" pitchFamily="34" charset="0"/>
              </a:rPr>
              <a:pPr eaLnBrk="1" hangingPunct="1"/>
              <a:t>26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743445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A8DB5D1-B6C5-4D48-9BAC-6A105B4D5EE3}" type="slidenum">
              <a:rPr lang="en-US" altLang="en-US" sz="1200">
                <a:latin typeface="Calibri" panose="020F0502020204030204" pitchFamily="34" charset="0"/>
              </a:rPr>
              <a:pPr eaLnBrk="1" hangingPunct="1"/>
              <a:t>27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32418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EEE9518-6A38-40D9-BBDD-468CD8FD791C}" type="slidenum">
              <a:rPr lang="en-US" altLang="en-US" sz="1200">
                <a:latin typeface="Calibri" panose="020F0502020204030204" pitchFamily="34" charset="0"/>
              </a:rPr>
              <a:pPr eaLnBrk="1" hangingPunct="1"/>
              <a:t>28</a:t>
            </a:fld>
            <a:endParaRPr lang="en-US" altLang="en-US" sz="1200">
              <a:latin typeface="Calibri" panose="020F0502020204030204" pitchFamily="34" charset="0"/>
            </a:endParaRPr>
          </a:p>
        </p:txBody>
      </p:sp>
    </p:spTree>
    <p:extLst>
      <p:ext uri="{BB962C8B-B14F-4D97-AF65-F5344CB8AC3E}">
        <p14:creationId xmlns:p14="http://schemas.microsoft.com/office/powerpoint/2010/main" val="4269799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49F0CA0-3FDF-4AE7-915B-E4EDC45847EC}" type="slidenum">
              <a:rPr lang="en-US" altLang="en-US" sz="1200">
                <a:latin typeface="Calibri" panose="020F0502020204030204" pitchFamily="34" charset="0"/>
              </a:rPr>
              <a:pPr eaLnBrk="1" hangingPunct="1"/>
              <a:t>29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15456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B9BDE0B-8D35-4227-BEB4-F1548DC6B2EA}"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2461027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FAF345A-A7A8-4804-B732-4C160F855AA1}" type="slidenum">
              <a:rPr lang="en-US" altLang="en-US" sz="1200">
                <a:latin typeface="Calibri" panose="020F0502020204030204" pitchFamily="34" charset="0"/>
              </a:rPr>
              <a:pPr eaLnBrk="1" hangingPunct="1"/>
              <a:t>30</a:t>
            </a:fld>
            <a:endParaRPr lang="en-US" altLang="en-US" sz="1200">
              <a:latin typeface="Calibri" panose="020F0502020204030204" pitchFamily="34" charset="0"/>
            </a:endParaRPr>
          </a:p>
        </p:txBody>
      </p:sp>
    </p:spTree>
    <p:extLst>
      <p:ext uri="{BB962C8B-B14F-4D97-AF65-F5344CB8AC3E}">
        <p14:creationId xmlns:p14="http://schemas.microsoft.com/office/powerpoint/2010/main" val="4083941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4AE1CFA-4F3B-4674-B2BD-2619B8A30839}" type="slidenum">
              <a:rPr lang="en-US" altLang="en-US" sz="1200">
                <a:latin typeface="Calibri" panose="020F0502020204030204" pitchFamily="34" charset="0"/>
              </a:rPr>
              <a:pPr eaLnBrk="1" hangingPunct="1"/>
              <a:t>31</a:t>
            </a:fld>
            <a:endParaRPr lang="en-US" altLang="en-US" sz="1200">
              <a:latin typeface="Calibri" panose="020F0502020204030204" pitchFamily="34" charset="0"/>
            </a:endParaRPr>
          </a:p>
        </p:txBody>
      </p:sp>
    </p:spTree>
    <p:extLst>
      <p:ext uri="{BB962C8B-B14F-4D97-AF65-F5344CB8AC3E}">
        <p14:creationId xmlns:p14="http://schemas.microsoft.com/office/powerpoint/2010/main" val="2611022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502AB19-3B9C-40FD-9858-157D15E13F93}" type="slidenum">
              <a:rPr lang="en-US" altLang="en-US" sz="1200">
                <a:latin typeface="Calibri" panose="020F0502020204030204" pitchFamily="34" charset="0"/>
              </a:rPr>
              <a:pPr eaLnBrk="1" hangingPunct="1"/>
              <a:t>32</a:t>
            </a:fld>
            <a:endParaRPr lang="en-US" altLang="en-US" sz="1200">
              <a:latin typeface="Calibri" panose="020F0502020204030204" pitchFamily="34" charset="0"/>
            </a:endParaRPr>
          </a:p>
        </p:txBody>
      </p:sp>
    </p:spTree>
    <p:extLst>
      <p:ext uri="{BB962C8B-B14F-4D97-AF65-F5344CB8AC3E}">
        <p14:creationId xmlns:p14="http://schemas.microsoft.com/office/powerpoint/2010/main" val="245447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0A62DDF-4920-4CAA-A397-D28C1B58E471}" type="slidenum">
              <a:rPr lang="en-US" altLang="en-US" sz="1200">
                <a:latin typeface="Calibri" panose="020F0502020204030204" pitchFamily="34" charset="0"/>
              </a:rPr>
              <a:pPr eaLnBrk="1" hangingPunct="1"/>
              <a:t>33</a:t>
            </a:fld>
            <a:endParaRPr lang="en-US" altLang="en-US" sz="1200">
              <a:latin typeface="Calibri" panose="020F0502020204030204" pitchFamily="34" charset="0"/>
            </a:endParaRPr>
          </a:p>
        </p:txBody>
      </p:sp>
    </p:spTree>
    <p:extLst>
      <p:ext uri="{BB962C8B-B14F-4D97-AF65-F5344CB8AC3E}">
        <p14:creationId xmlns:p14="http://schemas.microsoft.com/office/powerpoint/2010/main" val="3256266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71C70CC-F37A-4229-B1FE-572A7F579226}" type="slidenum">
              <a:rPr lang="en-US" altLang="en-US" sz="1200">
                <a:latin typeface="Calibri" panose="020F0502020204030204" pitchFamily="34" charset="0"/>
              </a:rPr>
              <a:pPr eaLnBrk="1" hangingPunct="1"/>
              <a:t>34</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80736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D1FB673-0AAE-4A4C-A2C1-A3308AD13D35}" type="slidenum">
              <a:rPr lang="en-US" altLang="en-US" sz="1200">
                <a:latin typeface="Calibri" panose="020F0502020204030204" pitchFamily="34" charset="0"/>
              </a:rPr>
              <a:pPr eaLnBrk="1" hangingPunct="1"/>
              <a:t>35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616784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 AAMC data for FY2014 when slide was created.</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B562EEB-7E6A-4CB2-9B51-EA42198FCB4F}" type="slidenum">
              <a:rPr lang="en-US" altLang="en-US" sz="1200">
                <a:latin typeface="Calibri" panose="020F0502020204030204" pitchFamily="34" charset="0"/>
              </a:rPr>
              <a:pPr eaLnBrk="1" hangingPunct="1"/>
              <a:t>36</a:t>
            </a:fld>
            <a:endParaRPr lang="en-US" altLang="en-US" sz="1200">
              <a:latin typeface="Calibri" panose="020F0502020204030204" pitchFamily="34" charset="0"/>
            </a:endParaRPr>
          </a:p>
        </p:txBody>
      </p:sp>
    </p:spTree>
    <p:extLst>
      <p:ext uri="{BB962C8B-B14F-4D97-AF65-F5344CB8AC3E}">
        <p14:creationId xmlns:p14="http://schemas.microsoft.com/office/powerpoint/2010/main" val="908816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 AAMC data for FY2014 when slide was created.</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B562EEB-7E6A-4CB2-9B51-EA42198FCB4F}" type="slidenum">
              <a:rPr lang="en-US" altLang="en-US" sz="1200">
                <a:latin typeface="Calibri" panose="020F0502020204030204" pitchFamily="34" charset="0"/>
              </a:rPr>
              <a:pPr eaLnBrk="1" hangingPunct="1"/>
              <a:t>37</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92072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Note: NIH 2013 was used to coincide with the most recent data available for AAMC.</a:t>
            </a:r>
          </a:p>
          <a:p>
            <a:pPr eaLnBrk="1" hangingPunct="1">
              <a:spcBef>
                <a:spcPct val="0"/>
              </a:spcBef>
            </a:pPr>
            <a:endParaRPr lang="en-US" altLang="en-US" smtClean="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4A4E4B3-AC96-4AF1-BF35-A7C518091712}" type="slidenum">
              <a:rPr lang="en-US" altLang="en-US" sz="1200">
                <a:latin typeface="Calibri" panose="020F0502020204030204" pitchFamily="34" charset="0"/>
              </a:rPr>
              <a:pPr eaLnBrk="1" hangingPunct="1"/>
              <a:t>38</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9372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8C34DF9-2361-47B3-B042-141F0A880D89}"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extLst>
      <p:ext uri="{BB962C8B-B14F-4D97-AF65-F5344CB8AC3E}">
        <p14:creationId xmlns:p14="http://schemas.microsoft.com/office/powerpoint/2010/main" val="401869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33D938E-79FA-4F35-A67F-A82751148C31}"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extLst>
      <p:ext uri="{BB962C8B-B14F-4D97-AF65-F5344CB8AC3E}">
        <p14:creationId xmlns:p14="http://schemas.microsoft.com/office/powerpoint/2010/main" val="202258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06E2AD6-4FEB-48E1-803D-FBE40E58D431}"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extLst>
      <p:ext uri="{BB962C8B-B14F-4D97-AF65-F5344CB8AC3E}">
        <p14:creationId xmlns:p14="http://schemas.microsoft.com/office/powerpoint/2010/main" val="322617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4306F98-4BC7-40C0-BFF4-CE5C7510542E}"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1864910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EF3C3BE-B74A-4322-81A2-BCB635F08C56}"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3290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9E8388D-FC37-445F-B5E0-D1795D9D585D}"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32880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A6CB469-33E0-4A12-BBFA-83177332A961}" type="datetimeFigureOut">
              <a:rPr lang="en-US" altLang="en-US"/>
              <a:pPr/>
              <a:t>6/24/2016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8489B1-6B2D-4EA1-A175-10F80D32FD55}" type="slidenum">
              <a:rPr lang="en-US" altLang="en-US"/>
              <a:pPr/>
              <a:t>‹#›</a:t>
            </a:fld>
            <a:endParaRPr lang="en-US" altLang="en-US"/>
          </a:p>
        </p:txBody>
      </p:sp>
    </p:spTree>
    <p:extLst>
      <p:ext uri="{BB962C8B-B14F-4D97-AF65-F5344CB8AC3E}">
        <p14:creationId xmlns:p14="http://schemas.microsoft.com/office/powerpoint/2010/main" val="990531952"/>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B395859-4002-44E9-8631-3EEBEB85633F}" type="datetimeFigureOut">
              <a:rPr lang="en-US" altLang="en-US"/>
              <a:pPr/>
              <a:t>6/24/2016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709ABF-81DE-4FAA-8687-19B1C6E5E0DC}" type="slidenum">
              <a:rPr lang="en-US" altLang="en-US"/>
              <a:pPr/>
              <a:t>‹#›</a:t>
            </a:fld>
            <a:endParaRPr lang="en-US" altLang="en-US"/>
          </a:p>
        </p:txBody>
      </p:sp>
    </p:spTree>
    <p:extLst>
      <p:ext uri="{BB962C8B-B14F-4D97-AF65-F5344CB8AC3E}">
        <p14:creationId xmlns:p14="http://schemas.microsoft.com/office/powerpoint/2010/main" val="56827448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CDDCF0-E8A1-47AB-8AAC-1B977C0C8EE3}" type="datetimeFigureOut">
              <a:rPr lang="en-US" altLang="en-US"/>
              <a:pPr/>
              <a:t>6/24/2016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B0968F-55E8-4970-BB02-B548DF32ADBE}" type="slidenum">
              <a:rPr lang="en-US" altLang="en-US"/>
              <a:pPr/>
              <a:t>‹#›</a:t>
            </a:fld>
            <a:endParaRPr lang="en-US" altLang="en-US"/>
          </a:p>
        </p:txBody>
      </p:sp>
    </p:spTree>
    <p:extLst>
      <p:ext uri="{BB962C8B-B14F-4D97-AF65-F5344CB8AC3E}">
        <p14:creationId xmlns:p14="http://schemas.microsoft.com/office/powerpoint/2010/main" val="25159439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1A86BE-8AC1-4840-936F-9B0378A6D68C}" type="datetimeFigureOut">
              <a:rPr lang="en-US" altLang="en-US"/>
              <a:pPr/>
              <a:t>6/24/2016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52B794-B55F-4631-A144-4FCDF9761208}" type="slidenum">
              <a:rPr lang="en-US" altLang="en-US"/>
              <a:pPr/>
              <a:t>‹#›</a:t>
            </a:fld>
            <a:endParaRPr lang="en-US" altLang="en-US"/>
          </a:p>
        </p:txBody>
      </p:sp>
    </p:spTree>
    <p:extLst>
      <p:ext uri="{BB962C8B-B14F-4D97-AF65-F5344CB8AC3E}">
        <p14:creationId xmlns:p14="http://schemas.microsoft.com/office/powerpoint/2010/main" val="628836360"/>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A050D6C-6E3C-4555-88CC-68B1ADE41797}" type="datetimeFigureOut">
              <a:rPr lang="en-US" altLang="en-US"/>
              <a:pPr/>
              <a:t>6/24/2016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CA6077-1D38-4E25-A41D-7907F84D2593}" type="slidenum">
              <a:rPr lang="en-US" altLang="en-US"/>
              <a:pPr/>
              <a:t>‹#›</a:t>
            </a:fld>
            <a:endParaRPr lang="en-US" altLang="en-US"/>
          </a:p>
        </p:txBody>
      </p:sp>
    </p:spTree>
    <p:extLst>
      <p:ext uri="{BB962C8B-B14F-4D97-AF65-F5344CB8AC3E}">
        <p14:creationId xmlns:p14="http://schemas.microsoft.com/office/powerpoint/2010/main" val="3454170621"/>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4906C2D-495B-4A2E-AC57-47176C41CC43}" type="datetimeFigureOut">
              <a:rPr lang="en-US" altLang="en-US"/>
              <a:pPr/>
              <a:t>6/24/2016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1616F4-395C-40D5-91AE-A092344DC39C}" type="slidenum">
              <a:rPr lang="en-US" altLang="en-US"/>
              <a:pPr/>
              <a:t>‹#›</a:t>
            </a:fld>
            <a:endParaRPr lang="en-US" altLang="en-US"/>
          </a:p>
        </p:txBody>
      </p:sp>
    </p:spTree>
    <p:extLst>
      <p:ext uri="{BB962C8B-B14F-4D97-AF65-F5344CB8AC3E}">
        <p14:creationId xmlns:p14="http://schemas.microsoft.com/office/powerpoint/2010/main" val="4063622586"/>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8CD3647-EAE4-4FD0-8642-B8565C492CE7}" type="datetimeFigureOut">
              <a:rPr lang="en-US" altLang="en-US"/>
              <a:pPr/>
              <a:t>6/24/2016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38D2DDA-20A2-4A89-A7C5-93F22E321540}" type="slidenum">
              <a:rPr lang="en-US" altLang="en-US"/>
              <a:pPr/>
              <a:t>‹#›</a:t>
            </a:fld>
            <a:endParaRPr lang="en-US" altLang="en-US"/>
          </a:p>
        </p:txBody>
      </p:sp>
    </p:spTree>
    <p:extLst>
      <p:ext uri="{BB962C8B-B14F-4D97-AF65-F5344CB8AC3E}">
        <p14:creationId xmlns:p14="http://schemas.microsoft.com/office/powerpoint/2010/main" val="133588887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47584A5-9C9E-4058-99CA-2BBC95077F84}" type="datetimeFigureOut">
              <a:rPr lang="en-US" altLang="en-US"/>
              <a:pPr/>
              <a:t>6/24/2016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FF229A9-FCEF-47BF-B979-3D2939201B6B}" type="slidenum">
              <a:rPr lang="en-US" altLang="en-US"/>
              <a:pPr/>
              <a:t>‹#›</a:t>
            </a:fld>
            <a:endParaRPr lang="en-US" altLang="en-US"/>
          </a:p>
        </p:txBody>
      </p:sp>
    </p:spTree>
    <p:extLst>
      <p:ext uri="{BB962C8B-B14F-4D97-AF65-F5344CB8AC3E}">
        <p14:creationId xmlns:p14="http://schemas.microsoft.com/office/powerpoint/2010/main" val="441538017"/>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AB44B89-1FA8-4D4B-9C82-7A59639A4D02}" type="datetimeFigureOut">
              <a:rPr lang="en-US" altLang="en-US"/>
              <a:pPr/>
              <a:t>6/24/2016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F6CE9D-42C1-4B83-8275-EEAB9AE67EA8}" type="slidenum">
              <a:rPr lang="en-US" altLang="en-US"/>
              <a:pPr/>
              <a:t>‹#›</a:t>
            </a:fld>
            <a:endParaRPr lang="en-US" altLang="en-US"/>
          </a:p>
        </p:txBody>
      </p:sp>
    </p:spTree>
    <p:extLst>
      <p:ext uri="{BB962C8B-B14F-4D97-AF65-F5344CB8AC3E}">
        <p14:creationId xmlns:p14="http://schemas.microsoft.com/office/powerpoint/2010/main" val="1156334512"/>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BCD9402-CB1D-4B1A-8A0F-2C57E109AACC}" type="datetimeFigureOut">
              <a:rPr lang="en-US" altLang="en-US"/>
              <a:pPr/>
              <a:t>6/24/2016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D78FFE-94C6-48DB-8279-8EA20DA75F16}" type="slidenum">
              <a:rPr lang="en-US" altLang="en-US"/>
              <a:pPr/>
              <a:t>‹#›</a:t>
            </a:fld>
            <a:endParaRPr lang="en-US" altLang="en-US"/>
          </a:p>
        </p:txBody>
      </p:sp>
    </p:spTree>
    <p:extLst>
      <p:ext uri="{BB962C8B-B14F-4D97-AF65-F5344CB8AC3E}">
        <p14:creationId xmlns:p14="http://schemas.microsoft.com/office/powerpoint/2010/main" val="3041270580"/>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6E2625A-6F60-4E3E-827D-05344789DB45}" type="datetimeFigureOut">
              <a:rPr lang="en-US" altLang="en-US"/>
              <a:pPr/>
              <a:t>6/24/2016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197F5BE-3B49-4E25-B6AF-8657180CCCC4}" type="slidenum">
              <a:rPr lang="en-US" altLang="en-US"/>
              <a:pPr/>
              <a:t>‹#›</a:t>
            </a:fld>
            <a:endParaRPr lang="en-US" altLang="en-US"/>
          </a:p>
        </p:txBody>
      </p:sp>
    </p:spTree>
    <p:extLst>
      <p:ext uri="{BB962C8B-B14F-4D97-AF65-F5344CB8AC3E}">
        <p14:creationId xmlns:p14="http://schemas.microsoft.com/office/powerpoint/2010/main" val="352171362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BE40E736-7EA7-47F3-AD39-EAEF9B09A60A}" type="datetimeFigureOut">
              <a:rPr lang="en-US" altLang="en-US"/>
              <a:pPr/>
              <a:t>6/24/2016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3EC5007-1119-42A3-AE43-6672A89D95B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altLang="en-US" sz="4000" dirty="0" smtClean="0"/>
              <a:t>Age </a:t>
            </a:r>
            <a:r>
              <a:rPr lang="en-US" altLang="en-US" sz="4000" dirty="0" smtClean="0"/>
              <a:t>Distributions</a:t>
            </a:r>
            <a:br>
              <a:rPr lang="en-US" altLang="en-US" sz="4000" dirty="0" smtClean="0"/>
            </a:br>
            <a:r>
              <a:rPr lang="en-US" altLang="en-US" sz="3200" dirty="0" smtClean="0"/>
              <a:t/>
            </a:r>
            <a:br>
              <a:rPr lang="en-US" altLang="en-US" sz="3200" dirty="0" smtClean="0"/>
            </a:br>
            <a:r>
              <a:rPr lang="en-US" altLang="en-US" sz="3200" dirty="0" smtClean="0"/>
              <a:t>Number of AAMC </a:t>
            </a:r>
            <a:r>
              <a:rPr lang="en-US" altLang="en-US" sz="3200" dirty="0" smtClean="0"/>
              <a:t>Medical School Faculty Compared to </a:t>
            </a:r>
            <a:r>
              <a:rPr lang="en-US" altLang="en-US" sz="3200" dirty="0" smtClean="0"/>
              <a:t>the Total Number of NIH </a:t>
            </a:r>
            <a:r>
              <a:rPr lang="en-US" altLang="en-US" sz="3200" dirty="0" smtClean="0"/>
              <a:t>RPG Principal Investigators	</a:t>
            </a:r>
            <a:r>
              <a:rPr lang="en-US" altLang="en-US" sz="3200" dirty="0" smtClean="0"/>
              <a:t>in All Settings</a:t>
            </a:r>
            <a:r>
              <a:rPr lang="en-US" altLang="en-US" sz="3200" dirty="0" smtClean="0"/>
              <a:t/>
            </a:r>
            <a:br>
              <a:rPr lang="en-US" altLang="en-US" sz="3200" dirty="0" smtClean="0"/>
            </a:br>
            <a:r>
              <a:rPr lang="en-US" altLang="en-US" sz="3200" dirty="0" smtClean="0"/>
              <a:t/>
            </a:r>
            <a:br>
              <a:rPr lang="en-US" altLang="en-US" sz="3200" dirty="0" smtClean="0"/>
            </a:br>
            <a:r>
              <a:rPr lang="en-US" altLang="en-US" sz="2800" dirty="0" smtClean="0"/>
              <a:t>1980-2015</a:t>
            </a:r>
            <a:endParaRPr lang="en-US" altLang="en-US" sz="2800" dirty="0" smtClean="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rtlCol="0">
            <a:normAutofit fontScale="90000"/>
          </a:bodyPr>
          <a:lstStyle/>
          <a:p>
            <a:pPr algn="r" eaLnBrk="1" fontAlgn="auto" hangingPunct="1">
              <a:spcAft>
                <a:spcPts val="0"/>
              </a:spcAft>
              <a:defRPr/>
            </a:pPr>
            <a:r>
              <a:rPr lang="en-US" dirty="0" smtClean="0">
                <a:ea typeface="+mj-ea"/>
              </a:rPr>
              <a:t>1988</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1989</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1990</a:t>
            </a:r>
            <a:br>
              <a:rPr lang="en-US" dirty="0" smtClean="0">
                <a:ea typeface="+mj-ea"/>
              </a:rPr>
            </a:br>
            <a:endParaRPr lang="en-US" dirty="0">
              <a:ea typeface="+mj-ea"/>
            </a:endParaRPr>
          </a:p>
        </p:txBody>
      </p:sp>
      <p:pic>
        <p:nvPicPr>
          <p:cNvPr id="3" name="Picture 2"/>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1991</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1992</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1993</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1994</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1995</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1996</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1997</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1980 </a:t>
            </a:r>
            <a:br>
              <a:rPr lang="en-US" dirty="0" smtClean="0">
                <a:ea typeface="+mj-ea"/>
              </a:rPr>
            </a:br>
            <a:endParaRPr lang="en-US" dirty="0">
              <a:ea typeface="+mj-ea"/>
            </a:endParaRPr>
          </a:p>
        </p:txBody>
      </p:sp>
      <p:pic>
        <p:nvPicPr>
          <p:cNvPr id="8" name="Picture 7"/>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1998</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1999</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2000</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2001</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2002</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2003</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2004</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2005</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2006</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2007</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1981</a:t>
            </a:r>
            <a:br>
              <a:rPr lang="en-US" dirty="0" smtClean="0">
                <a:ea typeface="+mj-ea"/>
              </a:rPr>
            </a:br>
            <a:endParaRPr lang="en-US" dirty="0">
              <a:ea typeface="+mj-ea"/>
            </a:endParaRPr>
          </a:p>
        </p:txBody>
      </p:sp>
      <p:pic>
        <p:nvPicPr>
          <p:cNvPr id="3" name="Picture 2"/>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2008</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2009</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2010</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2011</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2012</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2013</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2014</a:t>
            </a:r>
            <a:r>
              <a:rPr lang="en-US" dirty="0" smtClean="0">
                <a:ea typeface="+mj-ea"/>
              </a:rPr>
              <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2015</a:t>
            </a:r>
            <a:r>
              <a:rPr lang="en-US" dirty="0" smtClean="0">
                <a:ea typeface="+mj-ea"/>
              </a:rPr>
              <a:t/>
            </a:r>
            <a:br>
              <a:rPr lang="en-US" dirty="0" smtClean="0">
                <a:ea typeface="+mj-ea"/>
              </a:rPr>
            </a:br>
            <a:endParaRPr lang="en-US" dirty="0">
              <a:ea typeface="+mj-ea"/>
            </a:endParaRPr>
          </a:p>
        </p:txBody>
      </p:sp>
      <p:pic>
        <p:nvPicPr>
          <p:cNvPr id="3" name="Picture 2"/>
          <p:cNvPicPr>
            <a:picLocks noChangeAspect="1"/>
          </p:cNvPicPr>
          <p:nvPr/>
        </p:nvPicPr>
        <p:blipFill>
          <a:blip r:embed="rId3"/>
          <a:stretch>
            <a:fillRect/>
          </a:stretch>
        </p:blipFill>
        <p:spPr>
          <a:xfrm>
            <a:off x="499519" y="956857"/>
            <a:ext cx="8144962" cy="4944285"/>
          </a:xfrm>
          <a:prstGeom prst="rect">
            <a:avLst/>
          </a:prstGeom>
        </p:spPr>
      </p:pic>
    </p:spTree>
    <p:extLst>
      <p:ext uri="{BB962C8B-B14F-4D97-AF65-F5344CB8AC3E}">
        <p14:creationId xmlns:p14="http://schemas.microsoft.com/office/powerpoint/2010/main" val="2804557136"/>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1980 &amp; </a:t>
            </a:r>
            <a:r>
              <a:rPr lang="en-US" dirty="0" smtClean="0">
                <a:ea typeface="+mj-ea"/>
              </a:rPr>
              <a:t>2015</a:t>
            </a:r>
            <a:r>
              <a:rPr lang="en-US" dirty="0" smtClean="0">
                <a:ea typeface="+mj-ea"/>
              </a:rPr>
              <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
        <p:nvSpPr>
          <p:cNvPr id="88067" name="TextBox 6"/>
          <p:cNvSpPr txBox="1">
            <a:spLocks noChangeArrowheads="1"/>
          </p:cNvSpPr>
          <p:nvPr/>
        </p:nvSpPr>
        <p:spPr bwMode="auto">
          <a:xfrm>
            <a:off x="1634612" y="3488582"/>
            <a:ext cx="65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latin typeface="Calibri" panose="020F0502020204030204" pitchFamily="34" charset="0"/>
              </a:rPr>
              <a:t>1980</a:t>
            </a:r>
          </a:p>
        </p:txBody>
      </p:sp>
      <p:sp>
        <p:nvSpPr>
          <p:cNvPr id="88068" name="TextBox 7"/>
          <p:cNvSpPr txBox="1">
            <a:spLocks noChangeArrowheads="1"/>
          </p:cNvSpPr>
          <p:nvPr/>
        </p:nvSpPr>
        <p:spPr bwMode="auto">
          <a:xfrm>
            <a:off x="6091340" y="3489138"/>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smtClean="0">
                <a:latin typeface="Calibri" panose="020F0502020204030204" pitchFamily="34" charset="0"/>
              </a:rPr>
              <a:t>2015</a:t>
            </a:r>
            <a:endParaRPr lang="en-US" altLang="en-US" sz="1800" dirty="0">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1982</a:t>
            </a:r>
            <a:br>
              <a:rPr lang="en-US" dirty="0" smtClean="0">
                <a:ea typeface="+mj-ea"/>
              </a:rPr>
            </a:br>
            <a:endParaRPr lang="en-US" dirty="0">
              <a:ea typeface="+mj-ea"/>
            </a:endParaRPr>
          </a:p>
        </p:txBody>
      </p:sp>
      <p:pic>
        <p:nvPicPr>
          <p:cNvPr id="3" name="Picture 2"/>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1983</a:t>
            </a:r>
            <a:br>
              <a:rPr lang="en-US" dirty="0" smtClean="0">
                <a:ea typeface="+mj-ea"/>
              </a:rPr>
            </a:br>
            <a:endParaRPr lang="en-US" dirty="0">
              <a:ea typeface="+mj-ea"/>
            </a:endParaRPr>
          </a:p>
        </p:txBody>
      </p:sp>
      <p:pic>
        <p:nvPicPr>
          <p:cNvPr id="3" name="Picture 2"/>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1984</a:t>
            </a:r>
            <a:br>
              <a:rPr lang="en-US" dirty="0" smtClean="0">
                <a:ea typeface="+mj-ea"/>
              </a:rPr>
            </a:br>
            <a:endParaRPr lang="en-US" dirty="0">
              <a:ea typeface="+mj-ea"/>
            </a:endParaRPr>
          </a:p>
        </p:txBody>
      </p:sp>
      <p:pic>
        <p:nvPicPr>
          <p:cNvPr id="3" name="Picture 2"/>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1985</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1986</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1987</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6857"/>
            <a:ext cx="8144962" cy="4944285"/>
          </a:xfrm>
          <a:prstGeom prst="rect">
            <a:avLst/>
          </a:prstGeom>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3194</TotalTime>
  <Words>358</Words>
  <Application>Microsoft Office PowerPoint</Application>
  <PresentationFormat>On-screen Show (4:3)</PresentationFormat>
  <Paragraphs>88</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MS PGothic</vt:lpstr>
      <vt:lpstr>Arial</vt:lpstr>
      <vt:lpstr>Calibri</vt:lpstr>
      <vt:lpstr>Office Theme</vt:lpstr>
      <vt:lpstr>Age Distributions  Number of AAMC Medical School Faculty Compared to the Total Number of NIH RPG Principal Investigators in All Settings  1980-2015</vt:lpstr>
      <vt:lpstr>1980  </vt:lpstr>
      <vt:lpstr>1981 </vt:lpstr>
      <vt:lpstr>1982 </vt:lpstr>
      <vt:lpstr>1983 </vt:lpstr>
      <vt:lpstr>1984 </vt:lpstr>
      <vt:lpstr>1985 </vt:lpstr>
      <vt:lpstr>1986 </vt:lpstr>
      <vt:lpstr>1987 </vt:lpstr>
      <vt:lpstr>1988 </vt:lpstr>
      <vt:lpstr>1989 </vt:lpstr>
      <vt:lpstr>1990 </vt:lpstr>
      <vt:lpstr>1991 </vt:lpstr>
      <vt:lpstr>1992 </vt:lpstr>
      <vt:lpstr>1993 </vt:lpstr>
      <vt:lpstr>1994 </vt:lpstr>
      <vt:lpstr>1995 </vt:lpstr>
      <vt:lpstr>1996 </vt:lpstr>
      <vt:lpstr>1997 </vt:lpstr>
      <vt:lpstr>1998 </vt:lpstr>
      <vt:lpstr>1999 </vt:lpstr>
      <vt:lpstr>2000 </vt:lpstr>
      <vt:lpstr>2001 </vt:lpstr>
      <vt:lpstr>2002 </vt:lpstr>
      <vt:lpstr>2003 </vt:lpstr>
      <vt:lpstr>2004 </vt:lpstr>
      <vt:lpstr>2005 </vt:lpstr>
      <vt:lpstr>2006 </vt:lpstr>
      <vt:lpstr>2007 </vt:lpstr>
      <vt:lpstr>2008 </vt:lpstr>
      <vt:lpstr>2009 </vt:lpstr>
      <vt:lpstr>2010 </vt:lpstr>
      <vt:lpstr>2011 </vt:lpstr>
      <vt:lpstr>2012 </vt:lpstr>
      <vt:lpstr>2013 </vt:lpstr>
      <vt:lpstr>2014 </vt:lpstr>
      <vt:lpstr>2015 </vt:lpstr>
      <vt:lpstr>1980 &amp; 2015 </vt:lpstr>
    </vt:vector>
  </TitlesOfParts>
  <Company>NIH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Distribution – AAMC Faculty and NIH R01 Principal Investigators</dc:title>
  <dc:creator>schaffew</dc:creator>
  <cp:lastModifiedBy>Schaffer, Walter (NIH/OD) [E]</cp:lastModifiedBy>
  <cp:revision>53</cp:revision>
  <dcterms:created xsi:type="dcterms:W3CDTF">2011-11-17T18:53:55Z</dcterms:created>
  <dcterms:modified xsi:type="dcterms:W3CDTF">2016-06-24T15:18:24Z</dcterms:modified>
</cp:coreProperties>
</file>