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CBE2"/>
    <a:srgbClr val="20558A"/>
    <a:srgbClr val="126BB4"/>
    <a:srgbClr val="F6960A"/>
    <a:srgbClr val="3BB8D1"/>
    <a:srgbClr val="5DC4D9"/>
    <a:srgbClr val="45BBD3"/>
    <a:srgbClr val="3EB9D2"/>
    <a:srgbClr val="06E4D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27" autoAdjust="0"/>
    <p:restoredTop sz="67215" autoAdjust="0"/>
  </p:normalViewPr>
  <p:slideViewPr>
    <p:cSldViewPr snapToGrid="0">
      <p:cViewPr varScale="1">
        <p:scale>
          <a:sx n="76" d="100"/>
          <a:sy n="76" d="100"/>
        </p:scale>
        <p:origin x="1542" y="96"/>
      </p:cViewPr>
      <p:guideLst>
        <p:guide orient="horz" pos="3552"/>
        <p:guide pos="4248"/>
      </p:guideLst>
    </p:cSldViewPr>
  </p:slideViewPr>
  <p:outlineViewPr>
    <p:cViewPr>
      <p:scale>
        <a:sx n="33" d="100"/>
        <a:sy n="33" d="100"/>
      </p:scale>
      <p:origin x="0" y="-3429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85" y="79"/>
      </p:cViewPr>
      <p:guideLst/>
    </p:cSldViewPr>
  </p:notesViewPr>
  <p:gridSpacing cx="76200" cy="76200"/>
</p:viewPr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OFFICE THEME" val="K5AKIzNF"/>
  <p:tag name="ARTICULATE_SLIDE_THUMBNAIL_REFRESH" val="1"/>
  <p:tag name="ARTICULATE_SLIDE_COUNT" val="64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002DE325B4434C8407F2BB379023F4" ma:contentTypeVersion="13" ma:contentTypeDescription="Create a new document." ma:contentTypeScope="" ma:versionID="476e873166ae8478b0d17a674a725b4a">
  <xsd:schema xmlns:xsd="http://www.w3.org/2001/XMLSchema" xmlns:xs="http://www.w3.org/2001/XMLSchema" xmlns:p="http://schemas.microsoft.com/office/2006/metadata/properties" xmlns:ns2="64948b15-7def-430b-8648-1feb819ee410" xmlns:ns3="6bc68b66-932e-422c-b9b0-23fd53127af9" targetNamespace="http://schemas.microsoft.com/office/2006/metadata/properties" ma:root="true" ma:fieldsID="427813e36bbbb4baf921046a170b8e90" ns2:_="" ns3:_="">
    <xsd:import namespace="64948b15-7def-430b-8648-1feb819ee410"/>
    <xsd:import namespace="6bc68b66-932e-422c-b9b0-23fd53127af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948b15-7def-430b-8648-1feb819ee41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c68b66-932e-422c-b9b0-23fd53127a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3663D9E-F57E-4779-AA8D-DCC76D716388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6bc68b66-932e-422c-b9b0-23fd53127af9"/>
    <ds:schemaRef ds:uri="64948b15-7def-430b-8648-1feb819ee410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67D2A60-35A5-4777-B284-03B06C7B21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948b15-7def-430b-8648-1feb819ee410"/>
    <ds:schemaRef ds:uri="6bc68b66-932e-422c-b9b0-23fd53127a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49270E1-7ED0-41CA-854D-9EB7543073F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23273</TotalTime>
  <Words>6665</Words>
  <Application>Microsoft Office PowerPoint</Application>
  <PresentationFormat>Widescreen</PresentationFormat>
  <Paragraphs>755</Paragraphs>
  <Slides>64</Slides>
  <Notes>56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64</vt:i4>
      </vt:variant>
    </vt:vector>
  </HeadingPairs>
  <TitlesOfParts>
    <vt:vector size="77" baseType="lpstr">
      <vt:lpstr>Arial</vt:lpstr>
      <vt:lpstr>Arial</vt:lpstr>
      <vt:lpstr>Arial Black</vt:lpstr>
      <vt:lpstr>Calibri</vt:lpstr>
      <vt:lpstr>Calibri Light</vt:lpstr>
      <vt:lpstr>Courier New</vt:lpstr>
      <vt:lpstr>Lucida Sans</vt:lpstr>
      <vt:lpstr>Open Sans</vt:lpstr>
      <vt:lpstr>Wingdings</vt:lpstr>
      <vt:lpstr>Office Theme</vt:lpstr>
      <vt:lpstr>1_Office Theme</vt:lpstr>
      <vt:lpstr>2_Office Theme</vt:lpstr>
      <vt:lpstr>5_Office Theme</vt:lpstr>
      <vt:lpstr> Navigating NIH Programs to advance your career:   A Primer for investigators new(ER) to the Nih grants process </vt:lpstr>
      <vt:lpstr>Who Are We? The NIH!</vt:lpstr>
      <vt:lpstr>FY 2022 Operating Budget: ~$45B</vt:lpstr>
      <vt:lpstr>NIH includes 27 Institutes &amp; Centers</vt:lpstr>
      <vt:lpstr>  ONE NIH, 27 Cultures </vt:lpstr>
      <vt:lpstr>Interacting with NIH</vt:lpstr>
      <vt:lpstr>Who Should I talk to?   When?  And About What?</vt:lpstr>
      <vt:lpstr>Find the Right IC and PO</vt:lpstr>
      <vt:lpstr>Normalize ‘Reaching Out’…</vt:lpstr>
      <vt:lpstr>Additional Advice - Navigating NIH Programs</vt:lpstr>
      <vt:lpstr>Types of Funding Opportunity Announcements (FOA)</vt:lpstr>
      <vt:lpstr>NIH Research Training Website</vt:lpstr>
      <vt:lpstr>Funding Options by Career Phase</vt:lpstr>
      <vt:lpstr>Diversity Supplement</vt:lpstr>
      <vt:lpstr>Key Administrative Supplements</vt:lpstr>
      <vt:lpstr>Loan Repayment Program</vt:lpstr>
      <vt:lpstr>Predoc and Early Postdoc Training</vt:lpstr>
      <vt:lpstr>Ruth L. Kirschstein NRSA</vt:lpstr>
      <vt:lpstr>Common Features of NRSAs</vt:lpstr>
      <vt:lpstr>Institutional NRSA:  Predoctoral</vt:lpstr>
      <vt:lpstr>NIH Director's Early Independence Award (DP5)</vt:lpstr>
      <vt:lpstr>Career Development and Other Early Career Awards</vt:lpstr>
      <vt:lpstr>Early-Stage Investigators</vt:lpstr>
      <vt:lpstr>ESI Status Has Its Benefits…</vt:lpstr>
      <vt:lpstr>Common Features of K-Awards</vt:lpstr>
      <vt:lpstr>Career (K) Kiosk</vt:lpstr>
      <vt:lpstr>K01, K08 and K23 FOAs with different requirements</vt:lpstr>
      <vt:lpstr>Institutional Mentored K-Awards</vt:lpstr>
      <vt:lpstr>Pathway to Independence Award Mentored Scientists Awards (K99/R00)</vt:lpstr>
      <vt:lpstr>Maximizing Opportunities for Scientific &amp; Academic Independent Careers (MOSAIC) Transition Award to Promote Diversity - Program Goal</vt:lpstr>
      <vt:lpstr>Maximizing Opportunities for Scientific &amp; Academic Independent Careers (MOSAIC) Transition Award to Promote Diversity - Approach </vt:lpstr>
      <vt:lpstr>Timeline for (new) K Applications</vt:lpstr>
      <vt:lpstr>NIH Faculty Institutional Recruitment for Sustainable Transformation (FIRST) Program</vt:lpstr>
      <vt:lpstr>Small Grant Program</vt:lpstr>
      <vt:lpstr>Exploratory/Developmental Research Award </vt:lpstr>
      <vt:lpstr>Maximizing Investigators Research Award (MIRA) for Early-Stage Investigators (R35)</vt:lpstr>
      <vt:lpstr>Research Project Grant </vt:lpstr>
      <vt:lpstr>Wrapping Up…Additional Helpful Information</vt:lpstr>
      <vt:lpstr>CSR Early Reviewer (ECR) Program</vt:lpstr>
      <vt:lpstr>NIH Issues Important Policy Updates via Notices (NOT)</vt:lpstr>
      <vt:lpstr>Grants.gov</vt:lpstr>
      <vt:lpstr>Grants and Funding – Grants.nih.gov</vt:lpstr>
      <vt:lpstr>Subscribe to Receive the Weekly NIH Guide Table of Contents</vt:lpstr>
      <vt:lpstr>Extramural Nexus and Open MikeBlog</vt:lpstr>
      <vt:lpstr>Thank You!</vt:lpstr>
      <vt:lpstr>Appendix</vt:lpstr>
      <vt:lpstr>Childcare Allowance</vt:lpstr>
      <vt:lpstr>The NIH UNITE Initiative</vt:lpstr>
      <vt:lpstr>Extramural Research Ecosystem</vt:lpstr>
      <vt:lpstr>UNITE E – Current Implementation Teams</vt:lpstr>
      <vt:lpstr>Planned New Initiatives – Promoting Equity Across Extramural Institutions: Environment &amp; Culture </vt:lpstr>
      <vt:lpstr>Planned New Initiatives – Promoting Equity Across Extramural Institutions: Policies &amp; Procedures</vt:lpstr>
      <vt:lpstr>Career Pathways: Example Planned Initiatives</vt:lpstr>
      <vt:lpstr> Institutional Research Capacity Building at MSIs</vt:lpstr>
      <vt:lpstr>Potential Poll Questions</vt:lpstr>
      <vt:lpstr>What Is the Ecosystem Experiencing?</vt:lpstr>
      <vt:lpstr>Where Are Applications Reviewed?</vt:lpstr>
      <vt:lpstr>Family Friendly Policies</vt:lpstr>
      <vt:lpstr>Early-Stage Investigators </vt:lpstr>
      <vt:lpstr>Determination of ESI Status</vt:lpstr>
      <vt:lpstr>Extension of ESI Status</vt:lpstr>
      <vt:lpstr>ESI extension request portal</vt:lpstr>
      <vt:lpstr>  ORCID iD Requirement for Trainees, Fellows &amp; Career Development (K) Appointees or Awardees:  NOT-OD-19-109    </vt:lpstr>
      <vt:lpstr>NIH Grant Review Process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Kathy Chen</dc:creator>
  <cp:lastModifiedBy>Cummins, Sheri (NIH/OD) [E]</cp:lastModifiedBy>
  <cp:revision>200</cp:revision>
  <cp:lastPrinted>2018-07-06T17:58:35Z</cp:lastPrinted>
  <dcterms:created xsi:type="dcterms:W3CDTF">2018-01-29T16:47:27Z</dcterms:created>
  <dcterms:modified xsi:type="dcterms:W3CDTF">2023-02-01T12:56:46Z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0x0101005E002DE325B4434C8407F2BB379023F4</vt:lpwstr>
  </property>
  <property fmtid="{D5CDD505-2E9C-101B-9397-08002B2CF9AE}" pid="3" name="ArticulateGUID">
    <vt:lpwstr>E325E394-D044-43BB-979F-61A2E0551756</vt:lpwstr>
  </property>
  <property fmtid="{D5CDD505-2E9C-101B-9397-08002B2CF9AE}" pid="4" name="ArticulatePath">
    <vt:lpwstr>https://rippleeffect.sharepoint.com/projects/active/OER/CTComms/2_SlideDeck/New OER Templates/OER_template7a_word cloud</vt:lpwstr>
  </property>
</Properties>
</file>